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ADC"/>
    <a:srgbClr val="C7E0FF"/>
    <a:srgbClr val="D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1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3FD4C-71AF-414E-BD47-7B858AEF9741}" type="datetimeFigureOut">
              <a:rPr lang="en-US" smtClean="0"/>
              <a:t>9/7/11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70E2B-56CD-8940-9AFA-139D6AF1B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0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 for whatever,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70E2B-56CD-8940-9AFA-139D6AF1BE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3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 “delta”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70E2B-56CD-8940-9AFA-139D6AF1BE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5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other rates, like from PV = </a:t>
            </a:r>
            <a:r>
              <a:rPr lang="en-US" dirty="0" err="1" smtClean="0"/>
              <a:t>kT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70E2B-56CD-8940-9AFA-139D6AF1BE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02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y-dot, if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70E2B-56CD-8940-9AFA-139D6AF1BE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9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6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2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7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8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4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3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5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7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A911-A004-414F-8B85-7CCFD585B8B1}" type="datetimeFigureOut">
              <a:rPr lang="en-US" smtClean="0"/>
              <a:t>9/7/11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7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3A911-A004-414F-8B85-7CCFD585B8B1}" type="datetimeFigureOut">
              <a:rPr lang="en-US" smtClean="0"/>
              <a:t>9/7/11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681E7-38D0-1344-B64A-DD764806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Relationship Id="rId5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46.emf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Relationship Id="rId3" Type="http://schemas.openxmlformats.org/officeDocument/2006/relationships/image" Target="../media/image44.png"/><Relationship Id="rId5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3.emf"/><Relationship Id="rId4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Relationship Id="rId3" Type="http://schemas.openxmlformats.org/officeDocument/2006/relationships/image" Target="../media/image50.emf"/><Relationship Id="rId5" Type="http://schemas.openxmlformats.org/officeDocument/2006/relationships/image" Target="../media/image52.e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Relationship Id="rId5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7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emf"/><Relationship Id="rId6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7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emf"/><Relationship Id="rId6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7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22.emf"/><Relationship Id="rId6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emf"/><Relationship Id="rId5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14" Type="http://schemas.openxmlformats.org/officeDocument/2006/relationships/image" Target="../media/image40.emf"/><Relationship Id="rId4" Type="http://schemas.openxmlformats.org/officeDocument/2006/relationships/image" Target="../media/image30.emf"/><Relationship Id="rId7" Type="http://schemas.openxmlformats.org/officeDocument/2006/relationships/image" Target="../media/image33.emf"/><Relationship Id="rId11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10" Type="http://schemas.openxmlformats.org/officeDocument/2006/relationships/image" Target="../media/image36.emf"/><Relationship Id="rId5" Type="http://schemas.openxmlformats.org/officeDocument/2006/relationships/image" Target="../media/image31.emf"/><Relationship Id="rId12" Type="http://schemas.openxmlformats.org/officeDocument/2006/relationships/image" Target="../media/image38.emf"/><Relationship Id="rId2" Type="http://schemas.openxmlformats.org/officeDocument/2006/relationships/notesSlide" Target="../notesSlides/notesSlide4.xml"/><Relationship Id="rId9" Type="http://schemas.openxmlformats.org/officeDocument/2006/relationships/image" Target="../media/image35.emf"/><Relationship Id="rId3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3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7877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DERIVATIVES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643" y="963527"/>
            <a:ext cx="8661620" cy="5542171"/>
          </a:xfrm>
        </p:spPr>
        <p:txBody>
          <a:bodyPr>
            <a:normAutofit/>
          </a:bodyPr>
          <a:lstStyle/>
          <a:p>
            <a:pPr marL="0" indent="0">
              <a:spcBef>
                <a:spcPts val="13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 The second day of classes we looked at two situations whose resolution brought us to the same mathematical set-up: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Tangents</a:t>
            </a:r>
            <a:r>
              <a:rPr lang="en-US" b="1" dirty="0" smtClean="0">
                <a:solidFill>
                  <a:srgbClr val="0000FF"/>
                </a:solidFill>
              </a:rPr>
              <a:t> and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Velocities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Both ended up being modeled by the following: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A function                            is given, as well as two numbers         and                           . We are asked to compute the limit (same limit, two formats)</a:t>
            </a:r>
          </a:p>
          <a:p>
            <a:pPr marL="0" indent="0">
              <a:lnSpc>
                <a:spcPct val="130000"/>
              </a:lnSpc>
              <a:spcBef>
                <a:spcPts val="3168"/>
              </a:spcBef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3168"/>
              </a:spcBef>
              <a:buNone/>
            </a:pPr>
            <a:endParaRPr lang="en-US" b="1" dirty="0" smtClean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198" y="4601744"/>
            <a:ext cx="1920875" cy="568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044" y="4994792"/>
            <a:ext cx="445643" cy="737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3374" y="5013617"/>
            <a:ext cx="2397252" cy="73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67" y="274849"/>
            <a:ext cx="8459063" cy="607579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First of all, what’s the value of                  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Any takers? That’s right, it is …..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. Here is an (approximate) graph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To get the </a:t>
            </a:r>
            <a:r>
              <a:rPr lang="en-US" b="1" dirty="0" smtClean="0">
                <a:solidFill>
                  <a:srgbClr val="FF0000"/>
                </a:solidFill>
              </a:rPr>
              <a:t>slope</a:t>
            </a:r>
            <a:r>
              <a:rPr lang="en-US" b="1" dirty="0" smtClean="0">
                <a:solidFill>
                  <a:srgbClr val="0000FF"/>
                </a:solidFill>
              </a:rPr>
              <a:t> of the tangent we must find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084" y="192016"/>
            <a:ext cx="1270000" cy="622300"/>
          </a:xfrm>
          <a:prstGeom prst="rect">
            <a:avLst/>
          </a:prstGeom>
        </p:spPr>
      </p:pic>
      <p:pic>
        <p:nvPicPr>
          <p:cNvPr id="5" name="Picture 4" descr="Picture 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5" y="2191387"/>
            <a:ext cx="6763109" cy="3192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835" y="2108555"/>
            <a:ext cx="3263900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9952" y="4698956"/>
            <a:ext cx="429376" cy="4293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0" y="1487772"/>
            <a:ext cx="353441" cy="43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86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63" y="302460"/>
            <a:ext cx="8707503" cy="624145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the limit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2568"/>
              </a:spcBef>
              <a:buNone/>
            </a:pPr>
            <a:r>
              <a:rPr lang="en-US" b="1" dirty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hat is</a:t>
            </a:r>
          </a:p>
          <a:p>
            <a:pPr marL="0" indent="0">
              <a:spcBef>
                <a:spcPts val="2568"/>
              </a:spcBef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spcBef>
                <a:spcPts val="2568"/>
              </a:spcBef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25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A little 7</a:t>
            </a:r>
            <a:r>
              <a:rPr lang="en-US" b="1" baseline="30000" dirty="0" smtClean="0">
                <a:solidFill>
                  <a:srgbClr val="0000FF"/>
                </a:solidFill>
              </a:rPr>
              <a:t>th</a:t>
            </a:r>
            <a:r>
              <a:rPr lang="en-US" b="1" dirty="0" smtClean="0">
                <a:solidFill>
                  <a:srgbClr val="0000FF"/>
                </a:solidFill>
              </a:rPr>
              <a:t> grade algebra shows that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136" y="921373"/>
            <a:ext cx="4302760" cy="1260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05" y="2925131"/>
            <a:ext cx="8181391" cy="1436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320" y="5189274"/>
            <a:ext cx="7133361" cy="143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59" y="247237"/>
            <a:ext cx="8707504" cy="6379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r</a:t>
            </a:r>
            <a:r>
              <a:rPr lang="en-US" b="1" dirty="0" smtClean="0">
                <a:solidFill>
                  <a:srgbClr val="0000FF"/>
                </a:solidFill>
              </a:rPr>
              <a:t>educes to: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So the slope of the tangent is </a:t>
            </a:r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0000FF"/>
                </a:solidFill>
              </a:rPr>
              <a:t> and we can find its equation, since we know it goes through                 ,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We get                        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36" y="1019946"/>
            <a:ext cx="7894028" cy="1436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51" y="2814691"/>
            <a:ext cx="8671598" cy="1436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583" y="4943686"/>
            <a:ext cx="1466850" cy="670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5293" y="5714571"/>
            <a:ext cx="2996565" cy="7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5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68" y="302460"/>
            <a:ext cx="8597086" cy="62966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                                 </a:t>
            </a:r>
            <a:r>
              <a:rPr lang="en-US" b="1" dirty="0" smtClean="0">
                <a:solidFill>
                  <a:srgbClr val="0000FF"/>
                </a:solidFill>
              </a:rPr>
              <a:t> or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In fact, computing these limits is one of the reasons we studied limits in the first place. The ratios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re called </a:t>
            </a:r>
            <a:r>
              <a:rPr lang="en-US" b="1" dirty="0" smtClean="0">
                <a:solidFill>
                  <a:srgbClr val="FF0000"/>
                </a:solidFill>
              </a:rPr>
              <a:t>difference quotient</a:t>
            </a:r>
            <a:r>
              <a:rPr lang="en-US" b="1" dirty="0" smtClean="0">
                <a:solidFill>
                  <a:srgbClr val="0000FF"/>
                </a:solidFill>
              </a:rPr>
              <a:t>.  Let us interpret all of this for </a:t>
            </a:r>
            <a:r>
              <a:rPr lang="en-US" b="1" dirty="0" smtClean="0">
                <a:solidFill>
                  <a:srgbClr val="FF0000"/>
                </a:solidFill>
              </a:rPr>
              <a:t>tangents </a:t>
            </a:r>
            <a:r>
              <a:rPr lang="en-US" b="1" dirty="0" smtClean="0">
                <a:solidFill>
                  <a:srgbClr val="0000FF"/>
                </a:solidFill>
              </a:rPr>
              <a:t>and for </a:t>
            </a:r>
            <a:r>
              <a:rPr lang="en-US" b="1" dirty="0" smtClean="0">
                <a:solidFill>
                  <a:srgbClr val="FF0000"/>
                </a:solidFill>
              </a:rPr>
              <a:t>velocities.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60" y="418943"/>
            <a:ext cx="3841750" cy="1521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534" y="481316"/>
            <a:ext cx="4358640" cy="1201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73" y="3367428"/>
            <a:ext cx="2827528" cy="1521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169" y="3369541"/>
            <a:ext cx="3826383" cy="132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63" y="302461"/>
            <a:ext cx="8569481" cy="626907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Let’s start by observing that writing out a difference ratio is rather </a:t>
            </a:r>
            <a:r>
              <a:rPr lang="en-US" b="1" dirty="0" smtClean="0">
                <a:solidFill>
                  <a:srgbClr val="660066"/>
                </a:solidFill>
              </a:rPr>
              <a:t>cumbersome</a:t>
            </a:r>
            <a:r>
              <a:rPr lang="en-US" b="1" dirty="0" smtClean="0">
                <a:solidFill>
                  <a:srgbClr val="0000FF"/>
                </a:solidFill>
              </a:rPr>
              <a:t>! We need a slicker notation.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If you note that the difference quotient for a function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l</a:t>
            </a:r>
            <a:r>
              <a:rPr lang="en-US" b="1" dirty="0" smtClean="0">
                <a:solidFill>
                  <a:srgbClr val="0000FF"/>
                </a:solidFill>
              </a:rPr>
              <a:t>ooks like, in either one of the two versions,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s                                    , we see that all we need is</a:t>
            </a: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168" y="2751795"/>
            <a:ext cx="1920875" cy="568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80" y="4119561"/>
            <a:ext cx="8036941" cy="1521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879" y="5488216"/>
            <a:ext cx="2643124" cy="136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9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59" y="302460"/>
            <a:ext cx="8707504" cy="629668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 slick notation for “</a:t>
            </a:r>
            <a:r>
              <a:rPr lang="en-US" b="1" dirty="0" smtClean="0">
                <a:solidFill>
                  <a:srgbClr val="FF0000"/>
                </a:solidFill>
              </a:rPr>
              <a:t>change in </a:t>
            </a:r>
            <a:r>
              <a:rPr lang="en-US" b="1" dirty="0" smtClean="0">
                <a:solidFill>
                  <a:srgbClr val="008000"/>
                </a:solidFill>
              </a:rPr>
              <a:t>anything</a:t>
            </a:r>
            <a:r>
              <a:rPr lang="en-US" b="1" dirty="0" smtClean="0">
                <a:solidFill>
                  <a:srgbClr val="0000FF"/>
                </a:solidFill>
              </a:rPr>
              <a:t>”. Mathematicians invented such a notation a few years back, it is written as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s</a:t>
            </a:r>
            <a:r>
              <a:rPr lang="en-US" b="1" dirty="0" smtClean="0">
                <a:solidFill>
                  <a:srgbClr val="0000FF"/>
                </a:solidFill>
              </a:rPr>
              <a:t>o that for the function                          the difference quotient is written as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And for the more familiar function                    we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g</a:t>
            </a:r>
            <a:r>
              <a:rPr lang="en-US" b="1" dirty="0" smtClean="0">
                <a:solidFill>
                  <a:srgbClr val="0000FF"/>
                </a:solidFill>
              </a:rPr>
              <a:t>et           .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58" y="2475685"/>
            <a:ext cx="1920875" cy="568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325" y="3402486"/>
            <a:ext cx="768350" cy="1260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033" y="4733943"/>
            <a:ext cx="1511300" cy="46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170" y="5047602"/>
            <a:ext cx="600710" cy="1145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8683" y="1949134"/>
            <a:ext cx="2258949" cy="50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2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63" y="274849"/>
            <a:ext cx="8597085" cy="6351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Let’s look at a picture. If the function shown is just a nice curve the difference quotient is just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 b="1" dirty="0">
                <a:solidFill>
                  <a:srgbClr val="0000FF"/>
                </a:solidFill>
              </a:rPr>
              <a:t>r</a:t>
            </a:r>
            <a:r>
              <a:rPr lang="en-US" sz="3000" b="1" dirty="0" smtClean="0">
                <a:solidFill>
                  <a:srgbClr val="0000FF"/>
                </a:solidFill>
              </a:rPr>
              <a:t>ise/run = the slope of the </a:t>
            </a:r>
            <a:r>
              <a:rPr lang="en-US" sz="3000" b="1" dirty="0" smtClean="0">
                <a:solidFill>
                  <a:srgbClr val="660066"/>
                </a:solidFill>
              </a:rPr>
              <a:t>secant. In the limit we get</a:t>
            </a:r>
            <a:endParaRPr lang="en-US" sz="3000" b="1" dirty="0">
              <a:solidFill>
                <a:srgbClr val="660066"/>
              </a:solidFill>
            </a:endParaRPr>
          </a:p>
        </p:txBody>
      </p:sp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76" y="1346547"/>
            <a:ext cx="5907369" cy="4369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920" y="1424695"/>
            <a:ext cx="1788160" cy="516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935" y="3065576"/>
            <a:ext cx="860661" cy="503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746" y="5157693"/>
            <a:ext cx="369455" cy="554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1408" y="5398709"/>
            <a:ext cx="219364" cy="219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2900" y="2773535"/>
            <a:ext cx="838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0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63" y="274849"/>
            <a:ext cx="8569481" cy="624145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he slope of the </a:t>
            </a:r>
            <a:r>
              <a:rPr lang="en-US" b="1" dirty="0" smtClean="0">
                <a:solidFill>
                  <a:srgbClr val="FF0000"/>
                </a:solidFill>
              </a:rPr>
              <a:t>tangent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  <a:endParaRPr lang="en-US" dirty="0"/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If the function shown expresses a quantity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hat changes as time      changes, the difference quotient is the </a:t>
            </a:r>
            <a:r>
              <a:rPr lang="en-US" b="1" dirty="0" smtClean="0">
                <a:solidFill>
                  <a:srgbClr val="FF0000"/>
                </a:solidFill>
              </a:rPr>
              <a:t>average rate of change </a:t>
            </a:r>
            <a:r>
              <a:rPr lang="en-US" b="1" dirty="0" smtClean="0">
                <a:solidFill>
                  <a:srgbClr val="0000FF"/>
                </a:solidFill>
              </a:rPr>
              <a:t>over the time interval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spcBef>
                <a:spcPts val="2424"/>
              </a:spcBef>
              <a:buNone/>
            </a:pPr>
            <a:endParaRPr lang="en-US" sz="2800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spcBef>
                <a:spcPts val="2424"/>
              </a:spcBef>
              <a:buNone/>
            </a:pPr>
            <a:r>
              <a:rPr lang="en-US" sz="2800" b="1" dirty="0" smtClean="0">
                <a:solidFill>
                  <a:srgbClr val="0000FF"/>
                </a:solidFill>
              </a:rPr>
              <a:t>In the limit we get the </a:t>
            </a:r>
            <a:r>
              <a:rPr lang="en-US" sz="2800" b="1" dirty="0" smtClean="0">
                <a:solidFill>
                  <a:srgbClr val="FF0000"/>
                </a:solidFill>
              </a:rPr>
              <a:t>instantaneous  rate of change</a:t>
            </a:r>
            <a:r>
              <a:rPr lang="en-US" sz="2800" b="1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87" y="2637485"/>
            <a:ext cx="7409056" cy="3298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400" y="2704251"/>
            <a:ext cx="147320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527" y="5466098"/>
            <a:ext cx="288636" cy="554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370" y="5664424"/>
            <a:ext cx="150091" cy="265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911" y="3871953"/>
            <a:ext cx="900545" cy="554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3688" y="3629577"/>
            <a:ext cx="727364" cy="4271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8438" y="951170"/>
            <a:ext cx="800100" cy="469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1563" y="1480054"/>
            <a:ext cx="199771" cy="35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01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63" y="302460"/>
            <a:ext cx="8597085" cy="6158625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37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	When the quantity             represents distance traveled in time      we call the instantaneous rate of change the</a:t>
            </a:r>
          </a:p>
          <a:p>
            <a:pPr marL="0" indent="0">
              <a:lnSpc>
                <a:spcPct val="110000"/>
              </a:lnSpc>
              <a:spcBef>
                <a:spcPts val="3768"/>
              </a:spcBef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</a:t>
            </a:r>
            <a:r>
              <a:rPr lang="en-US" b="1" dirty="0" smtClean="0">
                <a:solidFill>
                  <a:srgbClr val="FF0000"/>
                </a:solidFill>
              </a:rPr>
              <a:t> instantaneous velocity at time </a:t>
            </a:r>
          </a:p>
          <a:p>
            <a:pPr marL="0" indent="0">
              <a:lnSpc>
                <a:spcPct val="110000"/>
              </a:lnSpc>
              <a:spcBef>
                <a:spcPts val="3768"/>
              </a:spcBef>
              <a:buNone/>
            </a:pPr>
            <a:r>
              <a:rPr lang="en-US" b="1" dirty="0" smtClean="0">
                <a:solidFill>
                  <a:srgbClr val="0000FF"/>
                </a:solidFill>
              </a:rPr>
              <a:t>All of these examples reduce to having to compute the </a:t>
            </a:r>
            <a:r>
              <a:rPr lang="en-US" b="1" dirty="0" smtClean="0">
                <a:solidFill>
                  <a:srgbClr val="FF0000"/>
                </a:solidFill>
              </a:rPr>
              <a:t>limit of a difference quotient when the  “bottom” approaches 0</a:t>
            </a:r>
            <a:r>
              <a:rPr lang="en-US" b="1" dirty="0" smtClean="0">
                <a:solidFill>
                  <a:srgbClr val="0000FF"/>
                </a:solidFill>
              </a:rPr>
              <a:t>. So, first of all, ….</a:t>
            </a:r>
          </a:p>
          <a:p>
            <a:pPr marL="0" indent="0">
              <a:lnSpc>
                <a:spcPct val="110000"/>
              </a:lnSpc>
              <a:spcBef>
                <a:spcPts val="3768"/>
              </a:spcBef>
              <a:buNone/>
            </a:pPr>
            <a:r>
              <a:rPr lang="en-US" b="1" dirty="0">
                <a:solidFill>
                  <a:srgbClr val="0000FF"/>
                </a:solidFill>
              </a:rPr>
              <a:t>w</a:t>
            </a:r>
            <a:r>
              <a:rPr lang="en-US" b="1" dirty="0" smtClean="0">
                <a:solidFill>
                  <a:srgbClr val="0000FF"/>
                </a:solidFill>
              </a:rPr>
              <a:t>e formalize this procedure with the following</a:t>
            </a:r>
          </a:p>
          <a:p>
            <a:pPr marL="0" indent="0">
              <a:lnSpc>
                <a:spcPct val="110000"/>
              </a:lnSpc>
              <a:spcBef>
                <a:spcPts val="3768"/>
              </a:spcBef>
              <a:buNone/>
            </a:pP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05" y="440515"/>
            <a:ext cx="80010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355" y="1020859"/>
            <a:ext cx="199771" cy="353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565" y="2378680"/>
            <a:ext cx="3175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7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758" y="274849"/>
            <a:ext cx="8679899" cy="6269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Definition</a:t>
            </a:r>
            <a:r>
              <a:rPr lang="en-US" b="1" dirty="0" smtClean="0">
                <a:solidFill>
                  <a:srgbClr val="0000FF"/>
                </a:solidFill>
              </a:rPr>
              <a:t>. Let             be defined near and at the point               . The </a:t>
            </a:r>
            <a:r>
              <a:rPr lang="en-US" b="1" u="sng" dirty="0" smtClean="0">
                <a:solidFill>
                  <a:srgbClr val="FF0000"/>
                </a:solidFill>
              </a:rPr>
              <a:t>derivative</a:t>
            </a:r>
            <a:r>
              <a:rPr lang="en-US" b="1" dirty="0" smtClean="0">
                <a:solidFill>
                  <a:srgbClr val="0000FF"/>
                </a:solidFill>
              </a:rPr>
              <a:t> of       at        is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if the limit exists.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b="1" dirty="0" smtClean="0">
                <a:solidFill>
                  <a:srgbClr val="FF6600"/>
                </a:solidFill>
              </a:rPr>
              <a:t>Notation. </a:t>
            </a:r>
            <a:r>
              <a:rPr lang="en-US" b="1" dirty="0" smtClean="0">
                <a:solidFill>
                  <a:srgbClr val="0000FF"/>
                </a:solidFill>
              </a:rPr>
              <a:t>When the limit exists we denote its value (that clearly depends on         and      )  by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        (also by             and by                   or anything else that indicates you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0000FF"/>
                </a:solidFill>
              </a:rPr>
              <a:t> computed the above limit using          and        .   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281" y="357682"/>
            <a:ext cx="838200" cy="46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513" y="972395"/>
            <a:ext cx="1121791" cy="291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625" y="834340"/>
            <a:ext cx="338074" cy="507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0369" y="977822"/>
            <a:ext cx="291973" cy="291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130" y="1352628"/>
            <a:ext cx="7571740" cy="1145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758" y="4650264"/>
            <a:ext cx="1167892" cy="568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0880" y="3923364"/>
            <a:ext cx="338074" cy="5071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8987" y="4032376"/>
            <a:ext cx="291973" cy="2919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051" y="4653110"/>
            <a:ext cx="922020" cy="5448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1154" y="4348013"/>
            <a:ext cx="1103630" cy="13690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33662" y="5981586"/>
            <a:ext cx="338074" cy="5071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18150" y="6064419"/>
            <a:ext cx="291973" cy="29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13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67" y="274849"/>
            <a:ext cx="8569481" cy="61586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	Computing derivatives from scratch is no picnic, we will look for </a:t>
            </a:r>
            <a:r>
              <a:rPr lang="en-US" b="1" dirty="0" smtClean="0">
                <a:solidFill>
                  <a:srgbClr val="008000"/>
                </a:solidFill>
              </a:rPr>
              <a:t>‘laws’ </a:t>
            </a:r>
            <a:r>
              <a:rPr lang="en-US" b="1" dirty="0" smtClean="0">
                <a:solidFill>
                  <a:srgbClr val="0000FF"/>
                </a:solidFill>
              </a:rPr>
              <a:t>(as we did for limits !) to make our life easier. In  the meantime, to keep ourselves honest, let’s do some computations of derivatives (</a:t>
            </a:r>
            <a:r>
              <a:rPr lang="en-US" b="1" dirty="0" smtClean="0">
                <a:solidFill>
                  <a:srgbClr val="FF0000"/>
                </a:solidFill>
              </a:rPr>
              <a:t>tangents</a:t>
            </a:r>
            <a:r>
              <a:rPr lang="en-US" b="1" dirty="0" smtClean="0">
                <a:solidFill>
                  <a:srgbClr val="0000FF"/>
                </a:solidFill>
              </a:rPr>
              <a:t> or </a:t>
            </a:r>
            <a:r>
              <a:rPr lang="en-US" b="1" dirty="0" smtClean="0">
                <a:solidFill>
                  <a:srgbClr val="FF0000"/>
                </a:solidFill>
              </a:rPr>
              <a:t>velocities</a:t>
            </a:r>
            <a:r>
              <a:rPr lang="en-US" b="1" dirty="0" smtClean="0">
                <a:solidFill>
                  <a:srgbClr val="0000FF"/>
                </a:solidFill>
              </a:rPr>
              <a:t>, I’ll change the question, but the answers will still </a:t>
            </a:r>
            <a:r>
              <a:rPr lang="en-US" b="1" dirty="0" smtClean="0">
                <a:solidFill>
                  <a:srgbClr val="FF0000"/>
                </a:solidFill>
              </a:rPr>
              <a:t>be computing the limits of difference quotients </a:t>
            </a:r>
            <a:r>
              <a:rPr lang="en-US" b="1" dirty="0" smtClean="0">
                <a:solidFill>
                  <a:srgbClr val="0000FF"/>
                </a:solidFill>
              </a:rPr>
              <a:t>!)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Problem 1. </a:t>
            </a:r>
            <a:r>
              <a:rPr lang="en-US" b="1" dirty="0" smtClean="0">
                <a:solidFill>
                  <a:srgbClr val="0000FF"/>
                </a:solidFill>
              </a:rPr>
              <a:t>Find the equation of the tangent to</a:t>
            </a:r>
          </a:p>
          <a:p>
            <a:pPr marL="0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b="1" dirty="0" smtClean="0">
                <a:solidFill>
                  <a:srgbClr val="0000FF"/>
                </a:solidFill>
              </a:rPr>
              <a:t>t  the point                  .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930" y="5335419"/>
            <a:ext cx="1383030" cy="628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447" y="4384858"/>
            <a:ext cx="4778676" cy="83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5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368</Words>
  <Application>Microsoft Macintosh PowerPoint</Application>
  <PresentationFormat>On-screen Show (4:3)</PresentationFormat>
  <Paragraphs>106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DERIVATIVES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Functions</dc:title>
  <dc:creator>Mario Borelli</dc:creator>
  <cp:lastModifiedBy>Mario Borelli</cp:lastModifiedBy>
  <cp:revision>221</cp:revision>
  <dcterms:created xsi:type="dcterms:W3CDTF">2011-08-21T14:29:24Z</dcterms:created>
  <dcterms:modified xsi:type="dcterms:W3CDTF">2011-09-07T17:04:54Z</dcterms:modified>
</cp:coreProperties>
</file>